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1" r:id="rId22"/>
    <p:sldId id="282" r:id="rId23"/>
    <p:sldId id="276" r:id="rId24"/>
    <p:sldId id="279" r:id="rId25"/>
    <p:sldId id="280" r:id="rId26"/>
    <p:sldId id="277" r:id="rId27"/>
    <p:sldId id="278"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EF185EAC-80DA-45E5-9FB4-77FE2DF847A4}" type="datetimeFigureOut">
              <a:rPr lang="en-IN" smtClean="0"/>
              <a:pPr/>
              <a:t>17-05-2018</a:t>
            </a:fld>
            <a:endParaRPr lang="en-IN" dirty="0"/>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IN" dirty="0"/>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1F5FE7C-04D8-4B69-AAAE-C221FF65C63E}"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185EAC-80DA-45E5-9FB4-77FE2DF847A4}" type="datetimeFigureOut">
              <a:rPr lang="en-IN" smtClean="0"/>
              <a:pPr/>
              <a:t>17-05-2018</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1F5FE7C-04D8-4B69-AAAE-C221FF65C63E}"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185EAC-80DA-45E5-9FB4-77FE2DF847A4}" type="datetimeFigureOut">
              <a:rPr lang="en-IN" smtClean="0"/>
              <a:pPr/>
              <a:t>17-05-2018</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1F5FE7C-04D8-4B69-AAAE-C221FF65C63E}"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EF185EAC-80DA-45E5-9FB4-77FE2DF847A4}" type="datetimeFigureOut">
              <a:rPr lang="en-IN" smtClean="0"/>
              <a:pPr/>
              <a:t>17-05-2018</a:t>
            </a:fld>
            <a:endParaRPr lang="en-IN" dirty="0"/>
          </a:p>
        </p:txBody>
      </p:sp>
      <p:sp>
        <p:nvSpPr>
          <p:cNvPr id="5" name="Footer Placeholder 4"/>
          <p:cNvSpPr>
            <a:spLocks noGrp="1"/>
          </p:cNvSpPr>
          <p:nvPr>
            <p:ph type="ftr" sz="quarter" idx="11"/>
          </p:nvPr>
        </p:nvSpPr>
        <p:spPr>
          <a:xfrm>
            <a:off x="457200" y="6480969"/>
            <a:ext cx="4260056" cy="300831"/>
          </a:xfrm>
        </p:spPr>
        <p:txBody>
          <a:bodyPr/>
          <a:lstStyle/>
          <a:p>
            <a:endParaRPr lang="en-IN" dirty="0"/>
          </a:p>
        </p:txBody>
      </p:sp>
      <p:sp>
        <p:nvSpPr>
          <p:cNvPr id="6" name="Slide Number Placeholder 5"/>
          <p:cNvSpPr>
            <a:spLocks noGrp="1"/>
          </p:cNvSpPr>
          <p:nvPr>
            <p:ph type="sldNum" sz="quarter" idx="12"/>
          </p:nvPr>
        </p:nvSpPr>
        <p:spPr/>
        <p:txBody>
          <a:bodyPr/>
          <a:lstStyle/>
          <a:p>
            <a:fld id="{A1F5FE7C-04D8-4B69-AAAE-C221FF65C63E}"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Date Placeholder 3"/>
          <p:cNvSpPr>
            <a:spLocks noGrp="1"/>
          </p:cNvSpPr>
          <p:nvPr>
            <p:ph type="dt" sz="half" idx="10"/>
          </p:nvPr>
        </p:nvSpPr>
        <p:spPr>
          <a:xfrm>
            <a:off x="6955632" y="6477000"/>
            <a:ext cx="2133600" cy="304800"/>
          </a:xfrm>
        </p:spPr>
        <p:txBody>
          <a:bodyPr/>
          <a:lstStyle/>
          <a:p>
            <a:fld id="{EF185EAC-80DA-45E5-9FB4-77FE2DF847A4}" type="datetimeFigureOut">
              <a:rPr lang="en-IN" smtClean="0"/>
              <a:pPr/>
              <a:t>17-05-2018</a:t>
            </a:fld>
            <a:endParaRPr lang="en-IN" dirty="0"/>
          </a:p>
        </p:txBody>
      </p:sp>
      <p:sp>
        <p:nvSpPr>
          <p:cNvPr id="5" name="Footer Placeholder 4"/>
          <p:cNvSpPr>
            <a:spLocks noGrp="1"/>
          </p:cNvSpPr>
          <p:nvPr>
            <p:ph type="ftr" sz="quarter" idx="11"/>
          </p:nvPr>
        </p:nvSpPr>
        <p:spPr>
          <a:xfrm>
            <a:off x="2619376" y="6480969"/>
            <a:ext cx="4260056" cy="300831"/>
          </a:xfrm>
        </p:spPr>
        <p:txBody>
          <a:bodyPr/>
          <a:lstStyle/>
          <a:p>
            <a:endParaRPr lang="en-IN" dirty="0"/>
          </a:p>
        </p:txBody>
      </p:sp>
      <p:sp>
        <p:nvSpPr>
          <p:cNvPr id="6" name="Slide Number Placeholder 5"/>
          <p:cNvSpPr>
            <a:spLocks noGrp="1"/>
          </p:cNvSpPr>
          <p:nvPr>
            <p:ph type="sldNum" sz="quarter" idx="12"/>
          </p:nvPr>
        </p:nvSpPr>
        <p:spPr>
          <a:xfrm>
            <a:off x="8451056" y="809624"/>
            <a:ext cx="502920" cy="300831"/>
          </a:xfrm>
        </p:spPr>
        <p:txBody>
          <a:bodyPr/>
          <a:lstStyle/>
          <a:p>
            <a:fld id="{A1F5FE7C-04D8-4B69-AAAE-C221FF65C63E}" type="slidenum">
              <a:rPr lang="en-IN" smtClean="0"/>
              <a:pPr/>
              <a:t>‹#›</a:t>
            </a:fld>
            <a:endParaRPr lang="en-IN" dirty="0"/>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EF185EAC-80DA-45E5-9FB4-77FE2DF847A4}" type="datetimeFigureOut">
              <a:rPr lang="en-IN" smtClean="0"/>
              <a:pPr/>
              <a:t>17-05-2018</a:t>
            </a:fld>
            <a:endParaRPr lang="en-IN" dirty="0"/>
          </a:p>
        </p:txBody>
      </p:sp>
      <p:sp>
        <p:nvSpPr>
          <p:cNvPr id="6" name="Footer Placeholder 5"/>
          <p:cNvSpPr>
            <a:spLocks noGrp="1"/>
          </p:cNvSpPr>
          <p:nvPr>
            <p:ph type="ftr" sz="quarter" idx="11"/>
          </p:nvPr>
        </p:nvSpPr>
        <p:spPr>
          <a:xfrm>
            <a:off x="457200" y="6480969"/>
            <a:ext cx="4260056" cy="301752"/>
          </a:xfrm>
        </p:spPr>
        <p:txBody>
          <a:bodyPr/>
          <a:lstStyle/>
          <a:p>
            <a:endParaRPr lang="en-IN" dirty="0"/>
          </a:p>
        </p:txBody>
      </p:sp>
      <p:sp>
        <p:nvSpPr>
          <p:cNvPr id="7" name="Slide Number Placeholder 6"/>
          <p:cNvSpPr>
            <a:spLocks noGrp="1"/>
          </p:cNvSpPr>
          <p:nvPr>
            <p:ph type="sldNum" sz="quarter" idx="12"/>
          </p:nvPr>
        </p:nvSpPr>
        <p:spPr>
          <a:xfrm>
            <a:off x="7589520" y="6480969"/>
            <a:ext cx="502920" cy="301752"/>
          </a:xfrm>
        </p:spPr>
        <p:txBody>
          <a:bodyPr/>
          <a:lstStyle/>
          <a:p>
            <a:fld id="{A1F5FE7C-04D8-4B69-AAAE-C221FF65C63E}"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EF185EAC-80DA-45E5-9FB4-77FE2DF847A4}" type="datetimeFigureOut">
              <a:rPr lang="en-IN" smtClean="0"/>
              <a:pPr/>
              <a:t>17-05-2018</a:t>
            </a:fld>
            <a:endParaRPr lang="en-IN" dirty="0"/>
          </a:p>
        </p:txBody>
      </p:sp>
      <p:sp>
        <p:nvSpPr>
          <p:cNvPr id="8" name="Footer Placeholder 7"/>
          <p:cNvSpPr>
            <a:spLocks noGrp="1"/>
          </p:cNvSpPr>
          <p:nvPr>
            <p:ph type="ftr" sz="quarter" idx="11"/>
          </p:nvPr>
        </p:nvSpPr>
        <p:spPr>
          <a:xfrm>
            <a:off x="457200" y="6480969"/>
            <a:ext cx="4261104" cy="301752"/>
          </a:xfrm>
        </p:spPr>
        <p:txBody>
          <a:bodyPr/>
          <a:lstStyle/>
          <a:p>
            <a:endParaRPr lang="en-IN" dirty="0"/>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1F5FE7C-04D8-4B69-AAAE-C221FF65C63E}" type="slidenum">
              <a:rPr lang="en-IN" smtClean="0"/>
              <a:pPr/>
              <a:t>‹#›</a:t>
            </a:fld>
            <a:endParaRPr lang="en-IN"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F185EAC-80DA-45E5-9FB4-77FE2DF847A4}" type="datetimeFigureOut">
              <a:rPr lang="en-IN" smtClean="0"/>
              <a:pPr/>
              <a:t>17-05-2018</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A1F5FE7C-04D8-4B69-AAAE-C221FF65C63E}"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EF185EAC-80DA-45E5-9FB4-77FE2DF847A4}" type="datetimeFigureOut">
              <a:rPr lang="en-IN" smtClean="0"/>
              <a:pPr/>
              <a:t>17-05-2018</a:t>
            </a:fld>
            <a:endParaRPr lang="en-IN" dirty="0"/>
          </a:p>
        </p:txBody>
      </p:sp>
      <p:sp>
        <p:nvSpPr>
          <p:cNvPr id="3" name="Footer Placeholder 2"/>
          <p:cNvSpPr>
            <a:spLocks noGrp="1"/>
          </p:cNvSpPr>
          <p:nvPr>
            <p:ph type="ftr" sz="quarter" idx="11"/>
          </p:nvPr>
        </p:nvSpPr>
        <p:spPr>
          <a:xfrm>
            <a:off x="457200" y="6481890"/>
            <a:ext cx="4260056" cy="300831"/>
          </a:xfrm>
        </p:spPr>
        <p:txBody>
          <a:bodyPr/>
          <a:lstStyle/>
          <a:p>
            <a:endParaRPr lang="en-IN" dirty="0"/>
          </a:p>
        </p:txBody>
      </p:sp>
      <p:sp>
        <p:nvSpPr>
          <p:cNvPr id="4" name="Slide Number Placeholder 3"/>
          <p:cNvSpPr>
            <a:spLocks noGrp="1"/>
          </p:cNvSpPr>
          <p:nvPr>
            <p:ph type="sldNum" sz="quarter" idx="12"/>
          </p:nvPr>
        </p:nvSpPr>
        <p:spPr>
          <a:xfrm>
            <a:off x="7589520" y="6480969"/>
            <a:ext cx="502920" cy="301752"/>
          </a:xfrm>
        </p:spPr>
        <p:txBody>
          <a:bodyPr/>
          <a:lstStyle/>
          <a:p>
            <a:fld id="{A1F5FE7C-04D8-4B69-AAAE-C221FF65C63E}"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EF185EAC-80DA-45E5-9FB4-77FE2DF847A4}" type="datetimeFigureOut">
              <a:rPr lang="en-IN" smtClean="0"/>
              <a:pPr/>
              <a:t>17-05-2018</a:t>
            </a:fld>
            <a:endParaRPr lang="en-IN" dirty="0"/>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IN" dirty="0"/>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1F5FE7C-04D8-4B69-AAAE-C221FF65C63E}" type="slidenum">
              <a:rPr lang="en-IN" smtClean="0"/>
              <a:pPr/>
              <a:t>‹#›</a:t>
            </a:fld>
            <a:endParaRPr lang="en-IN"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EF185EAC-80DA-45E5-9FB4-77FE2DF847A4}" type="datetimeFigureOut">
              <a:rPr lang="en-IN" smtClean="0"/>
              <a:pPr/>
              <a:t>17-05-2018</a:t>
            </a:fld>
            <a:endParaRPr lang="en-IN" dirty="0"/>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IN" dirty="0"/>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1F5FE7C-04D8-4B69-AAAE-C221FF65C63E}" type="slidenum">
              <a:rPr lang="en-IN" smtClean="0"/>
              <a:pPr/>
              <a:t>‹#›</a:t>
            </a:fld>
            <a:endParaRPr lang="en-IN"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F185EAC-80DA-45E5-9FB4-77FE2DF847A4}" type="datetimeFigureOut">
              <a:rPr lang="en-IN" smtClean="0"/>
              <a:pPr/>
              <a:t>17-05-2018</a:t>
            </a:fld>
            <a:endParaRPr lang="en-IN"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IN"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1F5FE7C-04D8-4B69-AAAE-C221FF65C63E}" type="slidenum">
              <a:rPr lang="en-IN" smtClean="0"/>
              <a:pPr/>
              <a:t>‹#›</a:t>
            </a:fld>
            <a:endParaRPr lang="en-IN"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6600" dirty="0" smtClean="0"/>
              <a:t>HIGHWAY ENGINEERING </a:t>
            </a:r>
            <a:endParaRPr lang="en-IN" sz="6600" dirty="0"/>
          </a:p>
        </p:txBody>
      </p:sp>
      <p:sp>
        <p:nvSpPr>
          <p:cNvPr id="3" name="Subtitle 2"/>
          <p:cNvSpPr>
            <a:spLocks noGrp="1"/>
          </p:cNvSpPr>
          <p:nvPr>
            <p:ph type="subTitle" idx="1"/>
          </p:nvPr>
        </p:nvSpPr>
        <p:spPr/>
        <p:txBody>
          <a:bodyPr/>
          <a:lstStyle/>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National Highway Authority Of India (NHAI) :</a:t>
            </a:r>
            <a:endParaRPr lang="en-IN" dirty="0"/>
          </a:p>
        </p:txBody>
      </p:sp>
      <p:sp>
        <p:nvSpPr>
          <p:cNvPr id="3" name="Content Placeholder 2"/>
          <p:cNvSpPr>
            <a:spLocks noGrp="1"/>
          </p:cNvSpPr>
          <p:nvPr>
            <p:ph idx="1"/>
          </p:nvPr>
        </p:nvSpPr>
        <p:spPr/>
        <p:txBody>
          <a:bodyPr>
            <a:normAutofit fontScale="92500"/>
          </a:bodyPr>
          <a:lstStyle/>
          <a:p>
            <a:r>
              <a:rPr lang="en-US" dirty="0" smtClean="0"/>
              <a:t>National Highway Authority Of India known as NHAI is an autonomous statutory organization which was established on 15</a:t>
            </a:r>
            <a:r>
              <a:rPr lang="en-US" baseline="30000" dirty="0" smtClean="0"/>
              <a:t>th</a:t>
            </a:r>
            <a:r>
              <a:rPr lang="en-US" dirty="0" smtClean="0"/>
              <a:t> June ,1989 under National Highway Authority Of India Act 1988. It is working under guidance of Ministry of Surface Transport (MOST) and is responsible for development , maintenance and management of National Highways in India. Its head office is situated in New Delhi. </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NHAI :</a:t>
            </a:r>
            <a:endParaRPr lang="en-IN" dirty="0"/>
          </a:p>
        </p:txBody>
      </p:sp>
      <p:sp>
        <p:nvSpPr>
          <p:cNvPr id="3" name="Content Placeholder 2"/>
          <p:cNvSpPr>
            <a:spLocks noGrp="1"/>
          </p:cNvSpPr>
          <p:nvPr>
            <p:ph idx="1"/>
          </p:nvPr>
        </p:nvSpPr>
        <p:spPr/>
        <p:txBody>
          <a:bodyPr>
            <a:normAutofit lnSpcReduction="10000"/>
          </a:bodyPr>
          <a:lstStyle/>
          <a:p>
            <a:r>
              <a:rPr lang="en-US" dirty="0" smtClean="0"/>
              <a:t>To develop , maintain , and manage National Highways in India.</a:t>
            </a:r>
          </a:p>
          <a:p>
            <a:r>
              <a:rPr lang="en-US" dirty="0" smtClean="0"/>
              <a:t>To implement National Highway development projects sectioned by MOST.</a:t>
            </a:r>
          </a:p>
          <a:p>
            <a:r>
              <a:rPr lang="en-US" dirty="0" smtClean="0"/>
              <a:t>To construct express ways.</a:t>
            </a:r>
          </a:p>
          <a:p>
            <a:r>
              <a:rPr lang="en-US" dirty="0" smtClean="0"/>
              <a:t>To invite tender and award projects to various highway building companies.</a:t>
            </a:r>
          </a:p>
          <a:p>
            <a:r>
              <a:rPr lang="en-US" dirty="0" smtClean="0"/>
              <a:t>To handle BOT projects(Build-Operate-Transfer).</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IRC CLASSIFICATION OF ROAD </a:t>
            </a:r>
            <a:endParaRPr lang="en-IN" dirty="0"/>
          </a:p>
        </p:txBody>
      </p:sp>
      <p:sp>
        <p:nvSpPr>
          <p:cNvPr id="3" name="Content Placeholder 2"/>
          <p:cNvSpPr>
            <a:spLocks noGrp="1"/>
          </p:cNvSpPr>
          <p:nvPr>
            <p:ph idx="1"/>
          </p:nvPr>
        </p:nvSpPr>
        <p:spPr/>
        <p:txBody>
          <a:bodyPr/>
          <a:lstStyle/>
          <a:p>
            <a:r>
              <a:rPr lang="en-US" dirty="0" smtClean="0"/>
              <a:t>NATIONAL HIGHWAY</a:t>
            </a:r>
          </a:p>
          <a:p>
            <a:r>
              <a:rPr lang="en-US" dirty="0" smtClean="0"/>
              <a:t>STATE HIGHWAY OR PROVINCIAL HIGHWAYS </a:t>
            </a:r>
          </a:p>
          <a:p>
            <a:r>
              <a:rPr lang="en-US" dirty="0" smtClean="0"/>
              <a:t>MAJOR DISTRICT ROAD</a:t>
            </a:r>
          </a:p>
          <a:p>
            <a:r>
              <a:rPr lang="en-US" dirty="0" smtClean="0"/>
              <a:t>OTHER DISTRICT ROAD </a:t>
            </a:r>
          </a:p>
          <a:p>
            <a:r>
              <a:rPr lang="en-US" dirty="0" smtClean="0"/>
              <a:t>VILLAGE ROAD</a:t>
            </a:r>
          </a:p>
          <a:p>
            <a:pPr>
              <a:buNone/>
            </a:pP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41226"/>
          </a:xfrm>
        </p:spPr>
        <p:txBody>
          <a:bodyPr>
            <a:normAutofit fontScale="90000"/>
          </a:bodyPr>
          <a:lstStyle/>
          <a:p>
            <a:r>
              <a:rPr lang="en-US" dirty="0" smtClean="0"/>
              <a:t>ORGANISATION OF STATE HIGHWAY DEPARTMENT</a:t>
            </a:r>
            <a:endParaRPr lang="en-IN" dirty="0"/>
          </a:p>
        </p:txBody>
      </p:sp>
      <p:pic>
        <p:nvPicPr>
          <p:cNvPr id="16" name="Content Placeholder 15" descr="New Doc 2018-05-01_1.jpg"/>
          <p:cNvPicPr>
            <a:picLocks noGrp="1" noChangeAspect="1"/>
          </p:cNvPicPr>
          <p:nvPr>
            <p:ph idx="1"/>
          </p:nvPr>
        </p:nvPicPr>
        <p:blipFill>
          <a:blip r:embed="rId2" cstate="print"/>
          <a:srcRect t="-6" b="26337"/>
          <a:stretch>
            <a:fillRect/>
          </a:stretch>
        </p:blipFill>
        <p:spPr>
          <a:xfrm>
            <a:off x="0" y="1124744"/>
            <a:ext cx="9144000" cy="5733256"/>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HIGHWAY ENGINEERING :-</a:t>
            </a:r>
            <a:endParaRPr lang="en-IN" dirty="0"/>
          </a:p>
        </p:txBody>
      </p:sp>
      <p:sp>
        <p:nvSpPr>
          <p:cNvPr id="3" name="Content Placeholder 2"/>
          <p:cNvSpPr>
            <a:spLocks noGrp="1"/>
          </p:cNvSpPr>
          <p:nvPr>
            <p:ph idx="1"/>
          </p:nvPr>
        </p:nvSpPr>
        <p:spPr/>
        <p:txBody>
          <a:bodyPr/>
          <a:lstStyle/>
          <a:p>
            <a:r>
              <a:rPr lang="en-US" dirty="0" smtClean="0"/>
              <a:t>Development, planning and location.</a:t>
            </a:r>
          </a:p>
          <a:p>
            <a:r>
              <a:rPr lang="en-US" dirty="0" smtClean="0"/>
              <a:t>Design of road geometrics</a:t>
            </a:r>
          </a:p>
          <a:p>
            <a:r>
              <a:rPr lang="en-US" dirty="0" smtClean="0"/>
              <a:t>Road economics</a:t>
            </a:r>
          </a:p>
          <a:p>
            <a:r>
              <a:rPr lang="en-US" dirty="0" smtClean="0"/>
              <a:t>Road specification</a:t>
            </a:r>
          </a:p>
          <a:p>
            <a:r>
              <a:rPr lang="en-US" dirty="0" smtClean="0"/>
              <a:t>Road bridges and culvert</a:t>
            </a:r>
          </a:p>
          <a:p>
            <a:r>
              <a:rPr lang="en-US" dirty="0" smtClean="0"/>
              <a:t>Road making materials </a:t>
            </a:r>
          </a:p>
          <a:p>
            <a:r>
              <a:rPr lang="en-US" dirty="0" smtClean="0"/>
              <a:t>Road administrations</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29258"/>
          </a:xfrm>
        </p:spPr>
        <p:txBody>
          <a:bodyPr>
            <a:normAutofit fontScale="90000"/>
          </a:bodyPr>
          <a:lstStyle/>
          <a:p>
            <a:pPr algn="ctr"/>
            <a:r>
              <a:rPr lang="en-US" dirty="0" smtClean="0"/>
              <a:t> </a:t>
            </a:r>
            <a:br>
              <a:rPr lang="en-US" dirty="0" smtClean="0"/>
            </a:br>
            <a:r>
              <a:rPr lang="en-US" dirty="0" smtClean="0"/>
              <a:t> </a:t>
            </a:r>
            <a:r>
              <a:rPr lang="en-US" sz="4400" dirty="0" smtClean="0"/>
              <a:t>ROAD GEOMETRICS</a:t>
            </a:r>
            <a:endParaRPr lang="en-IN" dirty="0"/>
          </a:p>
        </p:txBody>
      </p:sp>
      <p:sp>
        <p:nvSpPr>
          <p:cNvPr id="6" name="Content Placeholder 5"/>
          <p:cNvSpPr>
            <a:spLocks noGrp="1"/>
          </p:cNvSpPr>
          <p:nvPr>
            <p:ph sz="half" idx="1"/>
          </p:nvPr>
        </p:nvSpPr>
        <p:spPr>
          <a:xfrm>
            <a:off x="467544" y="1484784"/>
            <a:ext cx="8496944" cy="4475584"/>
          </a:xfrm>
        </p:spPr>
        <p:txBody>
          <a:bodyPr>
            <a:normAutofit lnSpcReduction="10000"/>
          </a:bodyPr>
          <a:lstStyle/>
          <a:p>
            <a:pPr>
              <a:buNone/>
            </a:pPr>
            <a:r>
              <a:rPr lang="en-US" dirty="0" smtClean="0">
                <a:solidFill>
                  <a:srgbClr val="FFFF00"/>
                </a:solidFill>
              </a:rPr>
              <a:t>Various Elements Of Road Geometrics </a:t>
            </a:r>
          </a:p>
          <a:p>
            <a:pPr>
              <a:buFont typeface="Wingdings" pitchFamily="2" charset="2"/>
              <a:buChar char="Ø"/>
            </a:pPr>
            <a:r>
              <a:rPr lang="en-US" dirty="0" smtClean="0"/>
              <a:t>Right of way                      </a:t>
            </a:r>
          </a:p>
          <a:p>
            <a:pPr>
              <a:buFont typeface="Wingdings" pitchFamily="2" charset="2"/>
              <a:buChar char="Ø"/>
            </a:pPr>
            <a:r>
              <a:rPr lang="en-US" dirty="0" smtClean="0"/>
              <a:t>Formation width</a:t>
            </a:r>
          </a:p>
          <a:p>
            <a:pPr>
              <a:buFont typeface="Wingdings" pitchFamily="2" charset="2"/>
              <a:buChar char="Ø"/>
            </a:pPr>
            <a:r>
              <a:rPr lang="en-US" dirty="0" smtClean="0"/>
              <a:t>Road margin</a:t>
            </a:r>
          </a:p>
          <a:p>
            <a:pPr>
              <a:buFont typeface="Wingdings" pitchFamily="2" charset="2"/>
              <a:buChar char="Ø"/>
            </a:pPr>
            <a:r>
              <a:rPr lang="en-US" dirty="0" smtClean="0"/>
              <a:t>Road shoulder</a:t>
            </a:r>
          </a:p>
          <a:p>
            <a:pPr>
              <a:buFont typeface="Wingdings" pitchFamily="2" charset="2"/>
              <a:buChar char="Ø"/>
            </a:pPr>
            <a:r>
              <a:rPr lang="en-US" dirty="0" smtClean="0"/>
              <a:t>Carriage Way</a:t>
            </a:r>
          </a:p>
          <a:p>
            <a:pPr>
              <a:buFont typeface="Wingdings" pitchFamily="2" charset="2"/>
              <a:buChar char="Ø"/>
            </a:pPr>
            <a:r>
              <a:rPr lang="en-US" dirty="0" smtClean="0"/>
              <a:t>Side slopes</a:t>
            </a:r>
          </a:p>
          <a:p>
            <a:pPr>
              <a:buFont typeface="Wingdings" pitchFamily="2" charset="2"/>
              <a:buChar char="Ø"/>
            </a:pPr>
            <a:r>
              <a:rPr lang="en-US" dirty="0" err="1" smtClean="0"/>
              <a:t>Kerbs</a:t>
            </a:r>
            <a:endParaRPr lang="en-US" dirty="0" smtClean="0"/>
          </a:p>
          <a:p>
            <a:pPr>
              <a:buFont typeface="Wingdings" pitchFamily="2" charset="2"/>
              <a:buChar char="Ø"/>
            </a:pPr>
            <a:r>
              <a:rPr lang="en-US" dirty="0" smtClean="0"/>
              <a:t>Horizontal and vertical</a:t>
            </a:r>
          </a:p>
          <a:p>
            <a:pPr>
              <a:buNone/>
            </a:pPr>
            <a:r>
              <a:rPr lang="en-US" dirty="0" smtClean="0"/>
              <a:t>     curve</a:t>
            </a:r>
            <a:endParaRPr lang="en-IN" dirty="0"/>
          </a:p>
        </p:txBody>
      </p:sp>
      <p:sp>
        <p:nvSpPr>
          <p:cNvPr id="7" name="Content Placeholder 6"/>
          <p:cNvSpPr>
            <a:spLocks noGrp="1"/>
          </p:cNvSpPr>
          <p:nvPr>
            <p:ph sz="half" idx="2"/>
          </p:nvPr>
        </p:nvSpPr>
        <p:spPr>
          <a:xfrm>
            <a:off x="4499992" y="2060848"/>
            <a:ext cx="4038600" cy="4032448"/>
          </a:xfrm>
        </p:spPr>
        <p:txBody>
          <a:bodyPr>
            <a:normAutofit lnSpcReduction="10000"/>
          </a:bodyPr>
          <a:lstStyle/>
          <a:p>
            <a:pPr>
              <a:buFont typeface="Wingdings" pitchFamily="2" charset="2"/>
              <a:buChar char="Ø"/>
            </a:pPr>
            <a:r>
              <a:rPr lang="en-US" dirty="0" smtClean="0"/>
              <a:t>Formation level</a:t>
            </a:r>
          </a:p>
          <a:p>
            <a:pPr>
              <a:buFont typeface="Wingdings" pitchFamily="2" charset="2"/>
              <a:buChar char="Ø"/>
            </a:pPr>
            <a:r>
              <a:rPr lang="en-US" dirty="0" smtClean="0"/>
              <a:t>Camber</a:t>
            </a:r>
          </a:p>
          <a:p>
            <a:pPr>
              <a:buFont typeface="Wingdings" pitchFamily="2" charset="2"/>
              <a:buChar char="Ø"/>
            </a:pPr>
            <a:r>
              <a:rPr lang="en-US" dirty="0" smtClean="0"/>
              <a:t>Gradient</a:t>
            </a:r>
          </a:p>
          <a:p>
            <a:pPr>
              <a:buFont typeface="Wingdings" pitchFamily="2" charset="2"/>
              <a:buChar char="Ø"/>
            </a:pPr>
            <a:r>
              <a:rPr lang="en-US" dirty="0" smtClean="0"/>
              <a:t>Design and average running speed</a:t>
            </a:r>
          </a:p>
          <a:p>
            <a:pPr>
              <a:buFont typeface="Wingdings" pitchFamily="2" charset="2"/>
              <a:buChar char="Ø"/>
            </a:pPr>
            <a:r>
              <a:rPr lang="en-US" dirty="0" smtClean="0"/>
              <a:t>Stopping and passing sight distances</a:t>
            </a:r>
          </a:p>
          <a:p>
            <a:pPr>
              <a:buFont typeface="Wingdings" pitchFamily="2" charset="2"/>
              <a:buChar char="Ø"/>
            </a:pPr>
            <a:r>
              <a:rPr lang="en-US" dirty="0" smtClean="0"/>
              <a:t>Super elevation</a:t>
            </a:r>
          </a:p>
          <a:p>
            <a:pPr>
              <a:buFont typeface="Wingdings" pitchFamily="2" charset="2"/>
              <a:buChar char="Ø"/>
            </a:pP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4" name="Content Placeholder 3" descr="New Doc 2018-05-01 (1)_1.jpg"/>
          <p:cNvPicPr>
            <a:picLocks noGrp="1" noChangeAspect="1"/>
          </p:cNvPicPr>
          <p:nvPr>
            <p:ph idx="1"/>
          </p:nvPr>
        </p:nvPicPr>
        <p:blipFill>
          <a:blip r:embed="rId2" cstate="print"/>
          <a:stretch>
            <a:fillRect/>
          </a:stretch>
        </p:blipFill>
        <p:spPr>
          <a:xfrm>
            <a:off x="0" y="0"/>
            <a:ext cx="9144000" cy="6416824"/>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CURVES:</a:t>
            </a:r>
            <a:endParaRPr lang="en-IN" dirty="0"/>
          </a:p>
        </p:txBody>
      </p:sp>
      <p:sp>
        <p:nvSpPr>
          <p:cNvPr id="3" name="Content Placeholder 2"/>
          <p:cNvSpPr>
            <a:spLocks noGrp="1"/>
          </p:cNvSpPr>
          <p:nvPr>
            <p:ph idx="1"/>
          </p:nvPr>
        </p:nvSpPr>
        <p:spPr/>
        <p:txBody>
          <a:bodyPr>
            <a:normAutofit fontScale="92500"/>
          </a:bodyPr>
          <a:lstStyle/>
          <a:p>
            <a:r>
              <a:rPr lang="en-US" dirty="0" smtClean="0"/>
              <a:t>Horizontal Curves</a:t>
            </a:r>
          </a:p>
          <a:p>
            <a:r>
              <a:rPr lang="en-US" dirty="0" smtClean="0"/>
              <a:t>Vertical Curves</a:t>
            </a:r>
          </a:p>
          <a:p>
            <a:pPr>
              <a:buNone/>
            </a:pPr>
            <a:r>
              <a:rPr lang="en-US" dirty="0" smtClean="0">
                <a:solidFill>
                  <a:srgbClr val="FFFF00"/>
                </a:solidFill>
              </a:rPr>
              <a:t>              Advantages of curves :</a:t>
            </a:r>
          </a:p>
          <a:p>
            <a:r>
              <a:rPr lang="en-US" dirty="0" smtClean="0"/>
              <a:t> To provide comfort to the passengers using roads on change of direction or grade.</a:t>
            </a:r>
          </a:p>
          <a:p>
            <a:r>
              <a:rPr lang="en-US" dirty="0" smtClean="0"/>
              <a:t>To alert the driver against any mishap due to change in the direction of road.</a:t>
            </a:r>
          </a:p>
          <a:p>
            <a:r>
              <a:rPr lang="en-US" dirty="0" smtClean="0"/>
              <a:t>To keep the speed of vehicles within limits.</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 ELEVATION:</a:t>
            </a:r>
            <a:endParaRPr lang="en-IN" dirty="0"/>
          </a:p>
        </p:txBody>
      </p:sp>
      <p:sp>
        <p:nvSpPr>
          <p:cNvPr id="3" name="Content Placeholder 2"/>
          <p:cNvSpPr>
            <a:spLocks noGrp="1"/>
          </p:cNvSpPr>
          <p:nvPr>
            <p:ph idx="1"/>
          </p:nvPr>
        </p:nvSpPr>
        <p:spPr/>
        <p:txBody>
          <a:bodyPr/>
          <a:lstStyle/>
          <a:p>
            <a:r>
              <a:rPr lang="en-US" dirty="0" smtClean="0"/>
              <a:t>The transverse inclination provided to the pavement surface on curves by raising the outer edge with respect to the inner edge to counter act the centrifugal force and to reduce the tendency of vehicle to overturn is termed as </a:t>
            </a:r>
            <a:r>
              <a:rPr lang="en-US" dirty="0" smtClean="0">
                <a:solidFill>
                  <a:srgbClr val="92D050"/>
                </a:solidFill>
              </a:rPr>
              <a:t>SUPER ELEVATION</a:t>
            </a:r>
            <a:endParaRPr lang="en-IN" dirty="0">
              <a:solidFill>
                <a:srgbClr val="92D05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Methods of Super Elevation:</a:t>
            </a:r>
            <a:endParaRPr lang="en-IN" dirty="0">
              <a:solidFill>
                <a:schemeClr val="tx1"/>
              </a:solidFill>
            </a:endParaRPr>
          </a:p>
        </p:txBody>
      </p:sp>
      <p:sp>
        <p:nvSpPr>
          <p:cNvPr id="3" name="Content Placeholder 2"/>
          <p:cNvSpPr>
            <a:spLocks noGrp="1"/>
          </p:cNvSpPr>
          <p:nvPr>
            <p:ph idx="1"/>
          </p:nvPr>
        </p:nvSpPr>
        <p:spPr>
          <a:xfrm>
            <a:off x="457200" y="1882808"/>
            <a:ext cx="8229600" cy="4975192"/>
          </a:xfrm>
        </p:spPr>
        <p:txBody>
          <a:bodyPr>
            <a:normAutofit fontScale="92500" lnSpcReduction="20000"/>
          </a:bodyPr>
          <a:lstStyle/>
          <a:p>
            <a:r>
              <a:rPr lang="en-US" dirty="0" smtClean="0"/>
              <a:t>Outer slope rotation method</a:t>
            </a:r>
          </a:p>
          <a:p>
            <a:r>
              <a:rPr lang="en-US" dirty="0" smtClean="0"/>
              <a:t>Diagonal curve method</a:t>
            </a:r>
          </a:p>
          <a:p>
            <a:pPr>
              <a:buNone/>
            </a:pPr>
            <a:r>
              <a:rPr lang="en-US" dirty="0" smtClean="0"/>
              <a:t>          </a:t>
            </a:r>
          </a:p>
          <a:p>
            <a:pPr>
              <a:buNone/>
            </a:pPr>
            <a:r>
              <a:rPr lang="en-US" dirty="0" smtClean="0"/>
              <a:t>       </a:t>
            </a:r>
            <a:r>
              <a:rPr lang="en-US" dirty="0" smtClean="0">
                <a:solidFill>
                  <a:srgbClr val="FFFF00"/>
                </a:solidFill>
              </a:rPr>
              <a:t>ADVANTAGES OF SUPER ELEVATION</a:t>
            </a:r>
            <a:r>
              <a:rPr lang="en-US" dirty="0" smtClean="0"/>
              <a:t>:</a:t>
            </a:r>
          </a:p>
          <a:p>
            <a:r>
              <a:rPr lang="en-US" dirty="0" smtClean="0"/>
              <a:t>The stability of fast moving vehicle is increased and their tendency to skid or overturn decreases.</a:t>
            </a:r>
          </a:p>
          <a:p>
            <a:r>
              <a:rPr lang="en-US" dirty="0" smtClean="0"/>
              <a:t>The distribution of pressure on both the wheels will be equal and thus wear and tear of vehicle decreases.</a:t>
            </a:r>
          </a:p>
          <a:p>
            <a:r>
              <a:rPr lang="en-US" dirty="0" smtClean="0"/>
              <a:t>Intensity of stresses on the foundation decreases.</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937370"/>
          </a:xfrm>
        </p:spPr>
        <p:txBody>
          <a:bodyPr>
            <a:normAutofit/>
          </a:bodyPr>
          <a:lstStyle/>
          <a:p>
            <a:r>
              <a:rPr lang="en-US" sz="5400" dirty="0" smtClean="0"/>
              <a:t>        </a:t>
            </a:r>
            <a:r>
              <a:rPr lang="en-US" sz="5400" u="sng" dirty="0" smtClean="0"/>
              <a:t>CONTENTS</a:t>
            </a:r>
            <a:endParaRPr lang="en-IN" sz="5400" u="sng" dirty="0"/>
          </a:p>
        </p:txBody>
      </p:sp>
      <p:sp>
        <p:nvSpPr>
          <p:cNvPr id="3" name="Content Placeholder 2"/>
          <p:cNvSpPr>
            <a:spLocks noGrp="1"/>
          </p:cNvSpPr>
          <p:nvPr>
            <p:ph idx="1"/>
          </p:nvPr>
        </p:nvSpPr>
        <p:spPr>
          <a:xfrm>
            <a:off x="395536" y="2420888"/>
            <a:ext cx="8229600" cy="4176464"/>
          </a:xfrm>
        </p:spPr>
        <p:txBody>
          <a:bodyPr>
            <a:normAutofit/>
          </a:bodyPr>
          <a:lstStyle/>
          <a:p>
            <a:pPr>
              <a:buFont typeface="Wingdings" pitchFamily="2" charset="2"/>
              <a:buChar char="Ø"/>
            </a:pPr>
            <a:r>
              <a:rPr lang="en-US" dirty="0" smtClean="0">
                <a:solidFill>
                  <a:srgbClr val="FF66FF"/>
                </a:solidFill>
              </a:rPr>
              <a:t>Introductions</a:t>
            </a:r>
          </a:p>
          <a:p>
            <a:pPr>
              <a:buFont typeface="Wingdings" pitchFamily="2" charset="2"/>
              <a:buChar char="Ø"/>
            </a:pPr>
            <a:r>
              <a:rPr lang="en-US" dirty="0" smtClean="0">
                <a:solidFill>
                  <a:srgbClr val="FF66FF"/>
                </a:solidFill>
              </a:rPr>
              <a:t>Road Geometrics</a:t>
            </a:r>
          </a:p>
          <a:p>
            <a:pPr>
              <a:buFont typeface="Wingdings" pitchFamily="2" charset="2"/>
              <a:buChar char="Ø"/>
            </a:pPr>
            <a:r>
              <a:rPr lang="en-US" dirty="0" smtClean="0">
                <a:solidFill>
                  <a:srgbClr val="FF66FF"/>
                </a:solidFill>
              </a:rPr>
              <a:t>Highway Surveys and plan</a:t>
            </a:r>
          </a:p>
          <a:p>
            <a:pPr>
              <a:buFont typeface="Wingdings" pitchFamily="2" charset="2"/>
              <a:buChar char="Ø"/>
            </a:pPr>
            <a:r>
              <a:rPr lang="en-US" dirty="0" smtClean="0">
                <a:solidFill>
                  <a:srgbClr val="FF66FF"/>
                </a:solidFill>
              </a:rPr>
              <a:t>Road Material</a:t>
            </a:r>
          </a:p>
          <a:p>
            <a:pPr>
              <a:buNone/>
            </a:pPr>
            <a:r>
              <a:rPr lang="en-US" dirty="0" smtClean="0">
                <a:solidFill>
                  <a:srgbClr val="FF66FF"/>
                </a:solidFill>
              </a:rPr>
              <a:t> </a:t>
            </a:r>
            <a:endParaRPr lang="en-IN" dirty="0">
              <a:solidFill>
                <a:srgbClr val="FF66FF"/>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HIGHWAYS SURVEYS AND PLANS :</a:t>
            </a:r>
            <a:endParaRPr lang="en-IN" dirty="0"/>
          </a:p>
        </p:txBody>
      </p:sp>
      <p:sp>
        <p:nvSpPr>
          <p:cNvPr id="3" name="Content Placeholder 2"/>
          <p:cNvSpPr>
            <a:spLocks noGrp="1"/>
          </p:cNvSpPr>
          <p:nvPr>
            <p:ph idx="1"/>
          </p:nvPr>
        </p:nvSpPr>
        <p:spPr>
          <a:xfrm>
            <a:off x="457200" y="1556792"/>
            <a:ext cx="8229600" cy="5301208"/>
          </a:xfrm>
        </p:spPr>
        <p:txBody>
          <a:bodyPr/>
          <a:lstStyle/>
          <a:p>
            <a:pPr>
              <a:buNone/>
            </a:pPr>
            <a:r>
              <a:rPr lang="en-US" dirty="0" smtClean="0"/>
              <a:t> Highway survey or road survey and </a:t>
            </a:r>
            <a:r>
              <a:rPr lang="en-US" dirty="0" err="1" smtClean="0"/>
              <a:t>infact</a:t>
            </a:r>
            <a:r>
              <a:rPr lang="en-US" dirty="0" smtClean="0"/>
              <a:t> highway planning is essential for a new road project. Road project means planning, designing and construction of a new road connecting to terminal points or town with the existing road network. Road survey are generally under taken to collect the necessary data and to determine the location of a proposed road. </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266168"/>
          </a:xfrm>
        </p:spPr>
        <p:txBody>
          <a:bodyPr/>
          <a:lstStyle/>
          <a:p>
            <a:pPr>
              <a:buFont typeface="Wingdings" pitchFamily="2" charset="2"/>
              <a:buChar char="Ø"/>
            </a:pPr>
            <a:r>
              <a:rPr lang="en-US" dirty="0" smtClean="0"/>
              <a:t>Assessment of road length requirement in a village, district, state or entire country.</a:t>
            </a:r>
          </a:p>
          <a:p>
            <a:pPr>
              <a:buFont typeface="Wingdings" pitchFamily="2" charset="2"/>
              <a:buChar char="Ø"/>
            </a:pPr>
            <a:r>
              <a:rPr lang="en-US" dirty="0" smtClean="0"/>
              <a:t>Preparation of master plan of entire road project.</a:t>
            </a:r>
          </a:p>
          <a:p>
            <a:pPr>
              <a:buNone/>
            </a:pPr>
            <a:r>
              <a:rPr lang="en-US" dirty="0" smtClean="0"/>
              <a:t>      The road project includes the following:</a:t>
            </a:r>
          </a:p>
          <a:p>
            <a:pPr marL="635508" indent="-571500">
              <a:buFont typeface="+mj-lt"/>
              <a:buAutoNum type="romanUcPeriod"/>
            </a:pPr>
            <a:r>
              <a:rPr lang="en-US" dirty="0" smtClean="0"/>
              <a:t>Preparation of Topographic map</a:t>
            </a:r>
          </a:p>
          <a:p>
            <a:pPr marL="635508" indent="-571500">
              <a:buFont typeface="+mj-lt"/>
              <a:buAutoNum type="romanUcPeriod"/>
            </a:pPr>
            <a:r>
              <a:rPr lang="en-US" dirty="0" smtClean="0"/>
              <a:t>Road alignment.</a:t>
            </a:r>
          </a:p>
          <a:p>
            <a:pPr marL="635508" indent="-571500">
              <a:buFont typeface="+mj-lt"/>
              <a:buAutoNum type="romanUcPeriod"/>
            </a:pPr>
            <a:r>
              <a:rPr lang="en-US" dirty="0" smtClean="0"/>
              <a:t>Estimates and</a:t>
            </a:r>
          </a:p>
          <a:p>
            <a:pPr marL="635508" indent="-571500">
              <a:buFont typeface="+mj-lt"/>
              <a:buAutoNum type="romanUcPeriod"/>
            </a:pPr>
            <a:r>
              <a:rPr lang="en-US" dirty="0" smtClean="0"/>
              <a:t>Project report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2152"/>
          </a:xfrm>
        </p:spPr>
        <p:txBody>
          <a:bodyPr>
            <a:normAutofit/>
          </a:bodyPr>
          <a:lstStyle/>
          <a:p>
            <a:pPr>
              <a:buNone/>
            </a:pPr>
            <a:r>
              <a:rPr lang="en-US" sz="4200" dirty="0" smtClean="0"/>
              <a:t>         TOPOGRAPHIC MAP</a:t>
            </a:r>
          </a:p>
          <a:p>
            <a:pPr>
              <a:buNone/>
            </a:pPr>
            <a:r>
              <a:rPr lang="en-US" sz="2600" dirty="0" smtClean="0"/>
              <a:t>A Map Showing the general details of an area such as building, roads, railway lines, sources of water, hospitals, schools, drainage structure etc. including contour lines is termed as topographic map.</a:t>
            </a:r>
          </a:p>
          <a:p>
            <a:pPr>
              <a:buNone/>
            </a:pPr>
            <a:r>
              <a:rPr lang="en-US" sz="2600" dirty="0" smtClean="0"/>
              <a:t>       USES OF TOPOGRAPHIC MAP :-</a:t>
            </a:r>
          </a:p>
          <a:p>
            <a:pPr>
              <a:buFont typeface="Wingdings" pitchFamily="2" charset="2"/>
              <a:buChar char="Ø"/>
            </a:pPr>
            <a:r>
              <a:rPr lang="en-US" sz="2600" dirty="0" smtClean="0"/>
              <a:t>It helps to mark all the possible alignment and suggest the likely routes of the new road.</a:t>
            </a:r>
          </a:p>
          <a:p>
            <a:pPr>
              <a:buFont typeface="Wingdings" pitchFamily="2" charset="2"/>
              <a:buChar char="Ø"/>
            </a:pPr>
            <a:r>
              <a:rPr lang="en-US" sz="2600" dirty="0" smtClean="0"/>
              <a:t>It helps to finalize the road gradient.</a:t>
            </a:r>
          </a:p>
          <a:p>
            <a:pPr>
              <a:buFont typeface="Wingdings" pitchFamily="2" charset="2"/>
              <a:buChar char="Ø"/>
            </a:pPr>
            <a:r>
              <a:rPr lang="en-US" sz="2600" dirty="0" smtClean="0"/>
              <a:t>It helps to locate the position of bridges on the river or stream.</a:t>
            </a:r>
            <a:endParaRPr lang="en-IN" sz="2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399032"/>
          </a:xfrm>
        </p:spPr>
        <p:txBody>
          <a:bodyPr/>
          <a:lstStyle/>
          <a:p>
            <a:r>
              <a:rPr lang="en-US" dirty="0" smtClean="0"/>
              <a:t>        ROAD ALIGNMENT</a:t>
            </a:r>
            <a:endParaRPr lang="en-IN" dirty="0"/>
          </a:p>
        </p:txBody>
      </p:sp>
      <p:sp>
        <p:nvSpPr>
          <p:cNvPr id="3" name="Content Placeholder 2"/>
          <p:cNvSpPr>
            <a:spLocks noGrp="1"/>
          </p:cNvSpPr>
          <p:nvPr>
            <p:ph idx="1"/>
          </p:nvPr>
        </p:nvSpPr>
        <p:spPr>
          <a:xfrm>
            <a:off x="683568" y="1484784"/>
            <a:ext cx="8229600" cy="5186048"/>
          </a:xfrm>
        </p:spPr>
        <p:txBody>
          <a:bodyPr>
            <a:normAutofit lnSpcReduction="10000"/>
          </a:bodyPr>
          <a:lstStyle/>
          <a:p>
            <a:pPr>
              <a:buNone/>
            </a:pPr>
            <a:r>
              <a:rPr lang="en-US" dirty="0" smtClean="0"/>
              <a:t> The route along which the centre line of a road is located in the plan or on the ground is termed as road alignment.</a:t>
            </a:r>
          </a:p>
          <a:p>
            <a:pPr>
              <a:buNone/>
            </a:pPr>
            <a:r>
              <a:rPr lang="en-US" dirty="0" smtClean="0"/>
              <a:t>  Requirement of an ideal road alignment :-</a:t>
            </a:r>
          </a:p>
          <a:p>
            <a:pPr>
              <a:buFont typeface="Wingdings" pitchFamily="2" charset="2"/>
              <a:buChar char="Ø"/>
            </a:pPr>
            <a:r>
              <a:rPr lang="en-US" dirty="0" smtClean="0"/>
              <a:t>The road alignment b/w two station should be as short and straight as possible.</a:t>
            </a:r>
          </a:p>
          <a:p>
            <a:pPr>
              <a:buFont typeface="Wingdings" pitchFamily="2" charset="2"/>
              <a:buChar char="Ø"/>
            </a:pPr>
            <a:r>
              <a:rPr lang="en-US" dirty="0" smtClean="0"/>
              <a:t>The road alignment should be economical.</a:t>
            </a:r>
          </a:p>
          <a:p>
            <a:pPr>
              <a:buFont typeface="Wingdings" pitchFamily="2" charset="2"/>
              <a:buChar char="Ø"/>
            </a:pPr>
            <a:r>
              <a:rPr lang="en-US" dirty="0" smtClean="0"/>
              <a:t>The road alignment should be safe for traffic operations.</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405878"/>
          </a:xfrm>
        </p:spPr>
        <p:txBody>
          <a:bodyPr>
            <a:normAutofit fontScale="90000"/>
          </a:bodyPr>
          <a:lstStyle/>
          <a:p>
            <a:r>
              <a:rPr lang="en-US" dirty="0" smtClean="0"/>
              <a:t>BASIC CONSIDERATION GOVERNING ALIGNMENT FOR A ROAD IN PLAIN AREA :-</a:t>
            </a:r>
            <a:endParaRPr lang="en-IN" dirty="0"/>
          </a:p>
        </p:txBody>
      </p:sp>
      <p:sp>
        <p:nvSpPr>
          <p:cNvPr id="3" name="Content Placeholder 2"/>
          <p:cNvSpPr>
            <a:spLocks noGrp="1"/>
          </p:cNvSpPr>
          <p:nvPr>
            <p:ph idx="1"/>
          </p:nvPr>
        </p:nvSpPr>
        <p:spPr/>
        <p:txBody>
          <a:bodyPr/>
          <a:lstStyle/>
          <a:p>
            <a:pPr>
              <a:buNone/>
            </a:pPr>
            <a:r>
              <a:rPr lang="en-US" dirty="0" smtClean="0"/>
              <a:t>Factors </a:t>
            </a:r>
          </a:p>
          <a:p>
            <a:pPr>
              <a:buNone/>
            </a:pPr>
            <a:r>
              <a:rPr lang="en-US" dirty="0" smtClean="0"/>
              <a:t>1 Obligatory points</a:t>
            </a:r>
          </a:p>
          <a:p>
            <a:pPr>
              <a:buNone/>
            </a:pPr>
            <a:r>
              <a:rPr lang="en-US" dirty="0" smtClean="0"/>
              <a:t>2 Traffic consideration</a:t>
            </a:r>
          </a:p>
          <a:p>
            <a:pPr>
              <a:buNone/>
            </a:pPr>
            <a:r>
              <a:rPr lang="en-US" dirty="0" smtClean="0"/>
              <a:t>3 Geometric Design </a:t>
            </a:r>
            <a:r>
              <a:rPr lang="en-US" dirty="0" smtClean="0"/>
              <a:t>Parameters</a:t>
            </a:r>
            <a:endParaRPr lang="en-US" dirty="0" smtClean="0"/>
          </a:p>
          <a:p>
            <a:pPr>
              <a:buNone/>
            </a:pPr>
            <a:r>
              <a:rPr lang="en-US" dirty="0" smtClean="0"/>
              <a:t>4 Economic Factors</a:t>
            </a:r>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FOR PREPARING HIGHWAY PLANS</a:t>
            </a:r>
            <a:endParaRPr lang="en-IN" dirty="0"/>
          </a:p>
        </p:txBody>
      </p:sp>
      <p:sp>
        <p:nvSpPr>
          <p:cNvPr id="3" name="Content Placeholder 2"/>
          <p:cNvSpPr>
            <a:spLocks noGrp="1"/>
          </p:cNvSpPr>
          <p:nvPr>
            <p:ph idx="1"/>
          </p:nvPr>
        </p:nvSpPr>
        <p:spPr/>
        <p:txBody>
          <a:bodyPr/>
          <a:lstStyle/>
          <a:p>
            <a:r>
              <a:rPr lang="en-US" dirty="0" smtClean="0"/>
              <a:t>1Preparation of highway plans</a:t>
            </a:r>
          </a:p>
          <a:p>
            <a:r>
              <a:rPr lang="en-US" dirty="0" smtClean="0"/>
              <a:t>2 Master plan</a:t>
            </a:r>
          </a:p>
          <a:p>
            <a:r>
              <a:rPr lang="en-US" dirty="0" smtClean="0"/>
              <a:t>3 Estimates</a:t>
            </a:r>
          </a:p>
          <a:p>
            <a:r>
              <a:rPr lang="en-US" dirty="0" smtClean="0"/>
              <a:t>4 Project report</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 MATERIALS</a:t>
            </a:r>
            <a:endParaRPr lang="en-IN" dirty="0"/>
          </a:p>
        </p:txBody>
      </p:sp>
      <p:sp>
        <p:nvSpPr>
          <p:cNvPr id="3" name="Content Placeholder 2"/>
          <p:cNvSpPr>
            <a:spLocks noGrp="1"/>
          </p:cNvSpPr>
          <p:nvPr>
            <p:ph idx="1"/>
          </p:nvPr>
        </p:nvSpPr>
        <p:spPr/>
        <p:txBody>
          <a:bodyPr/>
          <a:lstStyle/>
          <a:p>
            <a:pPr marL="64008" indent="0">
              <a:buNone/>
            </a:pPr>
            <a:r>
              <a:rPr lang="en-US" dirty="0" smtClean="0"/>
              <a:t>   Road materials</a:t>
            </a:r>
          </a:p>
          <a:p>
            <a:r>
              <a:rPr lang="en-US" dirty="0" smtClean="0"/>
              <a:t>1 Soil</a:t>
            </a:r>
          </a:p>
          <a:p>
            <a:endParaRPr lang="en-US" dirty="0"/>
          </a:p>
          <a:p>
            <a:r>
              <a:rPr lang="en-US" dirty="0" smtClean="0"/>
              <a:t>2 Aggregates</a:t>
            </a:r>
          </a:p>
          <a:p>
            <a:endParaRPr lang="en-US" dirty="0"/>
          </a:p>
          <a:p>
            <a:r>
              <a:rPr lang="en-US" dirty="0" smtClean="0"/>
              <a:t>3 Binders</a:t>
            </a:r>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OF ROAD MATERIALS</a:t>
            </a:r>
            <a:endParaRPr lang="en-IN" dirty="0"/>
          </a:p>
        </p:txBody>
      </p:sp>
      <p:sp>
        <p:nvSpPr>
          <p:cNvPr id="3" name="Content Placeholder 2"/>
          <p:cNvSpPr>
            <a:spLocks noGrp="1"/>
          </p:cNvSpPr>
          <p:nvPr>
            <p:ph idx="1"/>
          </p:nvPr>
        </p:nvSpPr>
        <p:spPr/>
        <p:txBody>
          <a:bodyPr/>
          <a:lstStyle/>
          <a:p>
            <a:r>
              <a:rPr lang="en-US" dirty="0" smtClean="0"/>
              <a:t>1 SOILS ….. </a:t>
            </a:r>
          </a:p>
          <a:p>
            <a:pPr marL="64008" indent="0">
              <a:buNone/>
            </a:pPr>
            <a:r>
              <a:rPr lang="en-US" dirty="0" smtClean="0"/>
              <a:t>       CBR Test</a:t>
            </a:r>
          </a:p>
          <a:p>
            <a:r>
              <a:rPr lang="en-US" dirty="0" smtClean="0"/>
              <a:t>2 AGGREGATES…..</a:t>
            </a:r>
          </a:p>
          <a:p>
            <a:pPr marL="64008" indent="0">
              <a:buNone/>
            </a:pPr>
            <a:r>
              <a:rPr lang="en-US" dirty="0"/>
              <a:t> </a:t>
            </a:r>
            <a:r>
              <a:rPr lang="en-US" dirty="0" smtClean="0"/>
              <a:t>      Los </a:t>
            </a:r>
            <a:r>
              <a:rPr lang="en-US" dirty="0" smtClean="0"/>
              <a:t>angels </a:t>
            </a:r>
            <a:r>
              <a:rPr lang="en-US" dirty="0" smtClean="0"/>
              <a:t>abrasion test</a:t>
            </a:r>
          </a:p>
          <a:p>
            <a:pPr marL="64008" indent="0">
              <a:buNone/>
            </a:pPr>
            <a:r>
              <a:rPr lang="en-US" dirty="0"/>
              <a:t> </a:t>
            </a:r>
            <a:r>
              <a:rPr lang="en-US" dirty="0" smtClean="0"/>
              <a:t>      Impact test</a:t>
            </a:r>
          </a:p>
          <a:p>
            <a:pPr marL="64008" indent="0">
              <a:buNone/>
            </a:pPr>
            <a:r>
              <a:rPr lang="en-US" dirty="0"/>
              <a:t> </a:t>
            </a:r>
            <a:r>
              <a:rPr lang="en-US" dirty="0" smtClean="0"/>
              <a:t>      Crushing strength test</a:t>
            </a:r>
          </a:p>
          <a:p>
            <a:pPr marL="64008" indent="0">
              <a:buNone/>
            </a:pPr>
            <a:r>
              <a:rPr lang="en-US" dirty="0"/>
              <a:t> </a:t>
            </a:r>
            <a:r>
              <a:rPr lang="en-US" dirty="0" smtClean="0"/>
              <a:t>      Water </a:t>
            </a:r>
            <a:r>
              <a:rPr lang="en-US" dirty="0" smtClean="0"/>
              <a:t>absorption </a:t>
            </a:r>
            <a:r>
              <a:rPr lang="en-US" dirty="0" smtClean="0"/>
              <a:t>test</a:t>
            </a:r>
          </a:p>
          <a:p>
            <a:pPr marL="64008" indent="0">
              <a:buNone/>
            </a:pPr>
            <a:r>
              <a:rPr lang="en-US" dirty="0"/>
              <a:t> </a:t>
            </a:r>
            <a:r>
              <a:rPr lang="en-US" dirty="0" smtClean="0"/>
              <a:t>      Sound test</a:t>
            </a:r>
          </a:p>
          <a:p>
            <a:pPr marL="64008" indent="0">
              <a:buNone/>
            </a:pPr>
            <a:endParaRPr lang="en-US" dirty="0"/>
          </a:p>
          <a:p>
            <a:pPr marL="64008" indent="0">
              <a:buNone/>
            </a:pP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3 Binders</a:t>
            </a:r>
          </a:p>
          <a:p>
            <a:pPr marL="64008" indent="0">
              <a:buNone/>
            </a:pPr>
            <a:r>
              <a:rPr lang="en-US" dirty="0"/>
              <a:t> </a:t>
            </a:r>
            <a:r>
              <a:rPr lang="en-US" dirty="0" smtClean="0"/>
              <a:t>      Penetration test </a:t>
            </a:r>
          </a:p>
          <a:p>
            <a:pPr marL="64008" indent="0">
              <a:buNone/>
            </a:pPr>
            <a:r>
              <a:rPr lang="en-US" dirty="0"/>
              <a:t> </a:t>
            </a:r>
            <a:r>
              <a:rPr lang="en-US" dirty="0" smtClean="0"/>
              <a:t>      Ductility test</a:t>
            </a:r>
          </a:p>
          <a:p>
            <a:pPr marL="64008" indent="0">
              <a:buNone/>
            </a:pPr>
            <a:r>
              <a:rPr lang="en-US" dirty="0"/>
              <a:t> </a:t>
            </a:r>
            <a:r>
              <a:rPr lang="en-US" dirty="0" smtClean="0"/>
              <a:t>      Softening point</a:t>
            </a:r>
          </a:p>
          <a:p>
            <a:pPr marL="64008" indent="0">
              <a:buNone/>
            </a:pPr>
            <a:r>
              <a:rPr lang="en-US" dirty="0"/>
              <a:t> </a:t>
            </a:r>
            <a:r>
              <a:rPr lang="en-US" dirty="0" smtClean="0"/>
              <a:t>      viscosity test</a:t>
            </a:r>
          </a:p>
          <a:p>
            <a:pPr marL="64008" indent="0">
              <a:buNone/>
            </a:pPr>
            <a:endParaRPr lang="en-US" dirty="0"/>
          </a:p>
          <a:p>
            <a:pPr marL="64008" indent="0">
              <a:buNone/>
            </a:pPr>
            <a:endParaRPr lang="en-US" dirty="0" smtClean="0"/>
          </a:p>
          <a:p>
            <a:pPr marL="64008" indent="0">
              <a:buNone/>
            </a:pPr>
            <a:endParaRPr lang="en-US" dirty="0"/>
          </a:p>
          <a:p>
            <a:pPr marL="64008" indent="0">
              <a:buNone/>
            </a:pPr>
            <a:endParaRPr lang="en-US" dirty="0" smtClean="0"/>
          </a:p>
          <a:p>
            <a:pPr marL="64008" indent="0">
              <a:buNone/>
            </a:pPr>
            <a:endParaRPr lang="en-IN" dirty="0"/>
          </a:p>
        </p:txBody>
      </p:sp>
    </p:spTree>
    <p:extLst>
      <p:ext uri="{BB962C8B-B14F-4D97-AF65-F5344CB8AC3E}">
        <p14:creationId xmlns="" xmlns:p14="http://schemas.microsoft.com/office/powerpoint/2010/main" val="7606135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64008" indent="0">
              <a:buNone/>
            </a:pPr>
            <a:endParaRPr lang="en-US" dirty="0"/>
          </a:p>
          <a:p>
            <a:pPr marL="64008" indent="0">
              <a:buNone/>
            </a:pPr>
            <a:endParaRPr lang="en-US" dirty="0" smtClean="0"/>
          </a:p>
          <a:p>
            <a:pPr marL="64008" indent="0">
              <a:buNone/>
            </a:pPr>
            <a:endParaRPr lang="en-US" dirty="0"/>
          </a:p>
          <a:p>
            <a:pPr marL="64008" indent="0">
              <a:buNone/>
            </a:pPr>
            <a:r>
              <a:rPr lang="en-US" smtClean="0"/>
              <a:t>                    THANK     YOU</a:t>
            </a:r>
            <a:endParaRPr lang="en-IN" dirty="0"/>
          </a:p>
        </p:txBody>
      </p:sp>
    </p:spTree>
    <p:extLst>
      <p:ext uri="{BB962C8B-B14F-4D97-AF65-F5344CB8AC3E}">
        <p14:creationId xmlns="" xmlns:p14="http://schemas.microsoft.com/office/powerpoint/2010/main" val="1170664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29258"/>
          </a:xfrm>
        </p:spPr>
        <p:txBody>
          <a:bodyPr/>
          <a:lstStyle/>
          <a:p>
            <a:r>
              <a:rPr lang="en-US" dirty="0" smtClean="0"/>
              <a:t>INTRODUCTION</a:t>
            </a:r>
            <a:endParaRPr lang="en-IN" dirty="0"/>
          </a:p>
        </p:txBody>
      </p:sp>
      <p:sp>
        <p:nvSpPr>
          <p:cNvPr id="3" name="Content Placeholder 2"/>
          <p:cNvSpPr>
            <a:spLocks noGrp="1"/>
          </p:cNvSpPr>
          <p:nvPr>
            <p:ph idx="1"/>
          </p:nvPr>
        </p:nvSpPr>
        <p:spPr>
          <a:xfrm>
            <a:off x="395536" y="1196752"/>
            <a:ext cx="8229600" cy="5256584"/>
          </a:xfrm>
        </p:spPr>
        <p:txBody>
          <a:bodyPr/>
          <a:lstStyle/>
          <a:p>
            <a:r>
              <a:rPr lang="en-US" dirty="0" smtClean="0">
                <a:solidFill>
                  <a:srgbClr val="92D050"/>
                </a:solidFill>
              </a:rPr>
              <a:t>Highway Engineering  </a:t>
            </a:r>
            <a:r>
              <a:rPr lang="en-US" dirty="0" smtClean="0"/>
              <a:t>: - </a:t>
            </a:r>
            <a:r>
              <a:rPr lang="en-US" sz="2400" dirty="0" smtClean="0"/>
              <a:t>The branch of science or engineering  which deals with the art of design , construction and maintenance of roads of different kinds is termed as </a:t>
            </a:r>
            <a:r>
              <a:rPr lang="en-US" sz="2400" b="1" dirty="0" smtClean="0"/>
              <a:t>Highway Engineering.</a:t>
            </a:r>
          </a:p>
          <a:p>
            <a:pPr>
              <a:buNone/>
            </a:pPr>
            <a:r>
              <a:rPr lang="en-US" sz="2400" b="1" dirty="0" smtClean="0"/>
              <a:t>   </a:t>
            </a:r>
          </a:p>
          <a:p>
            <a:pPr>
              <a:buNone/>
            </a:pPr>
            <a:r>
              <a:rPr lang="en-US" sz="2400" b="1" dirty="0" smtClean="0"/>
              <a:t> </a:t>
            </a:r>
            <a:r>
              <a:rPr lang="en-US" sz="2800" dirty="0" smtClean="0"/>
              <a:t>Modes Of Transportation</a:t>
            </a:r>
          </a:p>
          <a:p>
            <a:pPr marL="578358" indent="-514350">
              <a:buAutoNum type="arabicPeriod"/>
            </a:pPr>
            <a:r>
              <a:rPr lang="en-US" sz="2800" dirty="0" smtClean="0"/>
              <a:t>Railways</a:t>
            </a:r>
          </a:p>
          <a:p>
            <a:pPr marL="578358" indent="-514350">
              <a:buAutoNum type="arabicPeriod"/>
            </a:pPr>
            <a:r>
              <a:rPr lang="en-US" sz="2800" dirty="0" smtClean="0"/>
              <a:t>Waterways</a:t>
            </a:r>
          </a:p>
          <a:p>
            <a:pPr marL="578358" indent="-514350">
              <a:buAutoNum type="arabicPeriod"/>
            </a:pPr>
            <a:r>
              <a:rPr lang="en-US" sz="2800" dirty="0" smtClean="0"/>
              <a:t>Airways</a:t>
            </a:r>
            <a:endParaRPr lang="en-US" sz="2400" dirty="0" smtClean="0"/>
          </a:p>
          <a:p>
            <a:pPr>
              <a:buNone/>
            </a:pPr>
            <a:r>
              <a:rPr lang="en-US" dirty="0" smtClean="0"/>
              <a:t>               </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IMPORTANT TERMS USED IN HIGHWAY ENGINEERING</a:t>
            </a:r>
            <a:endParaRPr lang="en-IN" sz="4000" dirty="0"/>
          </a:p>
        </p:txBody>
      </p:sp>
      <p:sp>
        <p:nvSpPr>
          <p:cNvPr id="3" name="Content Placeholder 2"/>
          <p:cNvSpPr>
            <a:spLocks noGrp="1"/>
          </p:cNvSpPr>
          <p:nvPr>
            <p:ph idx="1"/>
          </p:nvPr>
        </p:nvSpPr>
        <p:spPr/>
        <p:txBody>
          <a:bodyPr/>
          <a:lstStyle/>
          <a:p>
            <a:r>
              <a:rPr lang="en-US" dirty="0" smtClean="0">
                <a:solidFill>
                  <a:srgbClr val="92D050"/>
                </a:solidFill>
              </a:rPr>
              <a:t>Road</a:t>
            </a:r>
            <a:r>
              <a:rPr lang="en-US" dirty="0" smtClean="0"/>
              <a:t> :- </a:t>
            </a:r>
            <a:r>
              <a:rPr lang="en-US" sz="2800" dirty="0" smtClean="0"/>
              <a:t>Road is defined as a structure as a constructed of different material to facilitate movement of vehicle, carts , cyclists, pedestrians etc. from on place to another.</a:t>
            </a:r>
          </a:p>
          <a:p>
            <a:r>
              <a:rPr lang="en-US" sz="2800" dirty="0" smtClean="0">
                <a:solidFill>
                  <a:srgbClr val="92D050"/>
                </a:solidFill>
              </a:rPr>
              <a:t>Traffic</a:t>
            </a:r>
            <a:r>
              <a:rPr lang="en-US" sz="2800" dirty="0" smtClean="0"/>
              <a:t> :- The motor vehicles of different kinds such as carts, cyclists and pedestrians moving together on a road is termed as traffic .</a:t>
            </a:r>
            <a:endParaRPr lang="en-IN"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400" dirty="0" smtClean="0"/>
              <a:t> </a:t>
            </a:r>
            <a:endParaRPr lang="en-IN" sz="2400" dirty="0"/>
          </a:p>
        </p:txBody>
      </p:sp>
      <p:sp>
        <p:nvSpPr>
          <p:cNvPr id="6" name="Content Placeholder 5"/>
          <p:cNvSpPr>
            <a:spLocks noGrp="1"/>
          </p:cNvSpPr>
          <p:nvPr>
            <p:ph idx="1"/>
          </p:nvPr>
        </p:nvSpPr>
        <p:spPr>
          <a:xfrm>
            <a:off x="457200" y="404664"/>
            <a:ext cx="8229600" cy="5904656"/>
          </a:xfrm>
        </p:spPr>
        <p:txBody>
          <a:bodyPr/>
          <a:lstStyle/>
          <a:p>
            <a:pPr>
              <a:buFont typeface="Courier New" pitchFamily="49" charset="0"/>
              <a:buChar char="o"/>
            </a:pPr>
            <a:r>
              <a:rPr lang="en-US" dirty="0" smtClean="0">
                <a:solidFill>
                  <a:srgbClr val="92D050"/>
                </a:solidFill>
              </a:rPr>
              <a:t>R</a:t>
            </a:r>
            <a:r>
              <a:rPr lang="en-US" sz="2800" dirty="0" smtClean="0">
                <a:solidFill>
                  <a:srgbClr val="92D050"/>
                </a:solidFill>
              </a:rPr>
              <a:t>ight of way </a:t>
            </a:r>
            <a:r>
              <a:rPr lang="en-US" sz="2800" dirty="0" smtClean="0"/>
              <a:t>:- The privilege to use road by the traffic is termed as right of way .</a:t>
            </a:r>
          </a:p>
          <a:p>
            <a:pPr>
              <a:buFont typeface="Courier New" pitchFamily="49" charset="0"/>
              <a:buChar char="o"/>
            </a:pPr>
            <a:r>
              <a:rPr lang="en-US" sz="2800" dirty="0" smtClean="0">
                <a:solidFill>
                  <a:srgbClr val="92D050"/>
                </a:solidFill>
              </a:rPr>
              <a:t>Street </a:t>
            </a:r>
            <a:r>
              <a:rPr lang="en-US" sz="2800" dirty="0" smtClean="0"/>
              <a:t>:- A road in a built up area or town is termed as street.</a:t>
            </a:r>
          </a:p>
          <a:p>
            <a:pPr>
              <a:buFont typeface="Courier New" pitchFamily="49" charset="0"/>
              <a:buChar char="o"/>
            </a:pPr>
            <a:r>
              <a:rPr lang="en-US" sz="2800" dirty="0" smtClean="0">
                <a:solidFill>
                  <a:srgbClr val="92D050"/>
                </a:solidFill>
              </a:rPr>
              <a:t>Carriage way </a:t>
            </a:r>
            <a:r>
              <a:rPr lang="en-US" sz="2800" dirty="0" smtClean="0"/>
              <a:t>:- The part of road, which is used only by vehicular traffic i.e. bullock carts and motor vehicles etc. is known as carriage way.</a:t>
            </a:r>
          </a:p>
          <a:p>
            <a:pPr>
              <a:buFont typeface="Courier New" pitchFamily="49" charset="0"/>
              <a:buChar char="o"/>
            </a:pPr>
            <a:r>
              <a:rPr lang="en-US" sz="2800" dirty="0" smtClean="0">
                <a:solidFill>
                  <a:srgbClr val="92D050"/>
                </a:solidFill>
              </a:rPr>
              <a:t>Foot path </a:t>
            </a:r>
            <a:r>
              <a:rPr lang="en-US" sz="2800" dirty="0" smtClean="0"/>
              <a:t>:- The part of road used by pedestrians or general people walking on foot is termed as foot path.</a:t>
            </a:r>
          </a:p>
          <a:p>
            <a:pPr>
              <a:buFont typeface="Courier New" pitchFamily="49" charset="0"/>
              <a:buChar char="o"/>
            </a:pPr>
            <a:endParaRPr lang="en-US" sz="2800" dirty="0" smtClean="0"/>
          </a:p>
          <a:p>
            <a:pPr>
              <a:buFont typeface="Courier New" pitchFamily="49" charset="0"/>
              <a:buChar char="o"/>
            </a:pPr>
            <a:endParaRPr lang="en-US" sz="2800" dirty="0" smtClean="0"/>
          </a:p>
          <a:p>
            <a:pPr>
              <a:buFont typeface="Courier New" pitchFamily="49" charset="0"/>
              <a:buChar char="o"/>
            </a:pP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FUCTIONS OF IMPORTANT  ORGANISTIONS PROMOTING ROAD DEVELOPMENT IN INDIA</a:t>
            </a:r>
            <a:endParaRPr lang="en-IN" dirty="0"/>
          </a:p>
        </p:txBody>
      </p:sp>
      <p:sp>
        <p:nvSpPr>
          <p:cNvPr id="3" name="Content Placeholder 2"/>
          <p:cNvSpPr>
            <a:spLocks noGrp="1"/>
          </p:cNvSpPr>
          <p:nvPr>
            <p:ph idx="1"/>
          </p:nvPr>
        </p:nvSpPr>
        <p:spPr>
          <a:xfrm>
            <a:off x="457200" y="1988840"/>
            <a:ext cx="8229600" cy="4465968"/>
          </a:xfrm>
        </p:spPr>
        <p:txBody>
          <a:bodyPr/>
          <a:lstStyle/>
          <a:p>
            <a:r>
              <a:rPr lang="en-US" dirty="0" smtClean="0">
                <a:solidFill>
                  <a:srgbClr val="FFFF00"/>
                </a:solidFill>
              </a:rPr>
              <a:t>INDIA ROAD CONGRESS (I.R.C) :</a:t>
            </a:r>
            <a:r>
              <a:rPr lang="en-US" dirty="0" smtClean="0"/>
              <a:t> As per the recommendations made by the Jayakar Committee, a semi-government body was formed in 1934 to provide a platform for regular sharing of ideas and experience on all matters related to planning, construction and maintenance of roads in India. The body was named as India Road Congress (I.R.C) </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of I.R.C :</a:t>
            </a:r>
            <a:endParaRPr lang="en-IN" dirty="0"/>
          </a:p>
        </p:txBody>
      </p:sp>
      <p:sp>
        <p:nvSpPr>
          <p:cNvPr id="3" name="Content Placeholder 2"/>
          <p:cNvSpPr>
            <a:spLocks noGrp="1"/>
          </p:cNvSpPr>
          <p:nvPr>
            <p:ph idx="1"/>
          </p:nvPr>
        </p:nvSpPr>
        <p:spPr>
          <a:xfrm>
            <a:off x="457200" y="1412776"/>
            <a:ext cx="8229600" cy="5042032"/>
          </a:xfrm>
        </p:spPr>
        <p:txBody>
          <a:bodyPr/>
          <a:lstStyle/>
          <a:p>
            <a:r>
              <a:rPr lang="en-US" dirty="0" smtClean="0"/>
              <a:t>To collect information and literature on roads and make it available for use in the country.</a:t>
            </a:r>
          </a:p>
          <a:p>
            <a:r>
              <a:rPr lang="en-US" dirty="0" smtClean="0"/>
              <a:t>To recommend standard specifications for road materials, design and construction techniques.</a:t>
            </a:r>
          </a:p>
          <a:p>
            <a:r>
              <a:rPr lang="en-US" dirty="0" smtClean="0"/>
              <a:t>To determine the nature and extent of research.</a:t>
            </a:r>
          </a:p>
          <a:p>
            <a:r>
              <a:rPr lang="en-US" dirty="0" smtClean="0"/>
              <a:t>To channelise  consulative  service on road research.</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229600" cy="6336704"/>
          </a:xfrm>
        </p:spPr>
        <p:txBody>
          <a:bodyPr>
            <a:normAutofit fontScale="92500" lnSpcReduction="10000"/>
          </a:bodyPr>
          <a:lstStyle/>
          <a:p>
            <a:r>
              <a:rPr lang="en-US" dirty="0" smtClean="0">
                <a:solidFill>
                  <a:srgbClr val="FFFF00"/>
                </a:solidFill>
              </a:rPr>
              <a:t>Central road research institute (C.R.R.I) :-</a:t>
            </a:r>
          </a:p>
          <a:p>
            <a:pPr>
              <a:buNone/>
            </a:pPr>
            <a:r>
              <a:rPr lang="en-US" dirty="0" smtClean="0"/>
              <a:t>                   In 1950, C.R.R.I was set up at okhla  near delhi situated on Delhi-Mathura road to carry out research on various aspects of road engineering. This institute inaugurated by late PM is financed and controlled by MOST and is one of the national laboratories of the Council of Scientific and Industrial Research . It may be indicated that like I.R.C., C.R.R.I.  Was also set up on the recommendations of jayakar committee report as a central organization of information and research. The head of the institute is known as director. He is assisted by deputy director.</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649338"/>
          </a:xfrm>
        </p:spPr>
        <p:txBody>
          <a:bodyPr/>
          <a:lstStyle/>
          <a:p>
            <a:r>
              <a:rPr lang="en-US" dirty="0" smtClean="0"/>
              <a:t>Functions of C.R.R.I :</a:t>
            </a:r>
            <a:endParaRPr lang="en-IN" dirty="0"/>
          </a:p>
        </p:txBody>
      </p:sp>
      <p:sp>
        <p:nvSpPr>
          <p:cNvPr id="3" name="Content Placeholder 2"/>
          <p:cNvSpPr>
            <a:spLocks noGrp="1"/>
          </p:cNvSpPr>
          <p:nvPr>
            <p:ph idx="1"/>
          </p:nvPr>
        </p:nvSpPr>
        <p:spPr/>
        <p:txBody>
          <a:bodyPr/>
          <a:lstStyle/>
          <a:p>
            <a:r>
              <a:rPr lang="en-US" dirty="0" smtClean="0"/>
              <a:t>To carry out research on various aspects of Highway Engineering.</a:t>
            </a:r>
          </a:p>
          <a:p>
            <a:r>
              <a:rPr lang="en-US" dirty="0" smtClean="0"/>
              <a:t>To provide technical advice to State Government and Industries on various problems concerning roads such as traffic problems.</a:t>
            </a:r>
          </a:p>
          <a:p>
            <a:r>
              <a:rPr lang="en-US" dirty="0" smtClean="0"/>
              <a:t>To co-ordinate the activities of State Road Boards located at Kolkata , Chennai , Luck now and Patna.</a:t>
            </a:r>
          </a:p>
          <a:p>
            <a:pPr>
              <a:buNone/>
            </a:pP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388</TotalTime>
  <Words>1243</Words>
  <Application>Microsoft Office PowerPoint</Application>
  <PresentationFormat>On-screen Show (4:3)</PresentationFormat>
  <Paragraphs>154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Verve</vt:lpstr>
      <vt:lpstr>HIGHWAY ENGINEERING </vt:lpstr>
      <vt:lpstr>        CONTENTS</vt:lpstr>
      <vt:lpstr>INTRODUCTION</vt:lpstr>
      <vt:lpstr>IMPORTANT TERMS USED IN HIGHWAY ENGINEERING</vt:lpstr>
      <vt:lpstr> </vt:lpstr>
      <vt:lpstr>   FUCTIONS OF IMPORTANT  ORGANISTIONS PROMOTING ROAD DEVELOPMENT IN INDIA</vt:lpstr>
      <vt:lpstr>Function of I.R.C :</vt:lpstr>
      <vt:lpstr>Slide 8</vt:lpstr>
      <vt:lpstr>Functions of C.R.R.I :</vt:lpstr>
      <vt:lpstr>National Highway Authority Of India (NHAI) :</vt:lpstr>
      <vt:lpstr>Functions Of NHAI :</vt:lpstr>
      <vt:lpstr>IRC CLASSIFICATION OF ROAD </vt:lpstr>
      <vt:lpstr>ORGANISATION OF STATE HIGHWAY DEPARTMENT</vt:lpstr>
      <vt:lpstr>SCOPE OF HIGHWAY ENGINEERING :-</vt:lpstr>
      <vt:lpstr>   ROAD GEOMETRICS</vt:lpstr>
      <vt:lpstr>Slide 16</vt:lpstr>
      <vt:lpstr>TYPES OF CURVES:</vt:lpstr>
      <vt:lpstr>SUPER ELEVATION:</vt:lpstr>
      <vt:lpstr>Methods of Super Elevation:</vt:lpstr>
      <vt:lpstr>HIGHWAYS SURVEYS AND PLANS :</vt:lpstr>
      <vt:lpstr>Slide 21</vt:lpstr>
      <vt:lpstr>Slide 22</vt:lpstr>
      <vt:lpstr>        ROAD ALIGNMENT</vt:lpstr>
      <vt:lpstr>BASIC CONSIDERATION GOVERNING ALIGNMENT FOR A ROAD IN PLAIN AREA :-</vt:lpstr>
      <vt:lpstr>STANDARDS FOR PREPARING HIGHWAY PLANS</vt:lpstr>
      <vt:lpstr>ROAD MATERIALS</vt:lpstr>
      <vt:lpstr>TESTING OF ROAD MATERIALS</vt:lpstr>
      <vt:lpstr>Slide 28</vt:lpstr>
      <vt:lpstr>Slide 29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HIGHWAY ENGINEERING</dc:title>
  <dc:creator>abc</dc:creator>
  <cp:lastModifiedBy>mp sir</cp:lastModifiedBy>
  <cp:revision>44</cp:revision>
  <dcterms:created xsi:type="dcterms:W3CDTF">2018-04-24T10:07:45Z</dcterms:created>
  <dcterms:modified xsi:type="dcterms:W3CDTF">2018-05-17T09:52:50Z</dcterms:modified>
</cp:coreProperties>
</file>